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19"/>
  </p:notesMasterIdLst>
  <p:sldIdLst>
    <p:sldId id="258" r:id="rId2"/>
    <p:sldId id="277" r:id="rId3"/>
    <p:sldId id="278" r:id="rId4"/>
    <p:sldId id="285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D98818A-616D-4BCE-9A2E-DE57E6694452}" type="datetimeFigureOut">
              <a:rPr lang="en-US"/>
              <a:pPr>
                <a:defRPr/>
              </a:pPr>
              <a:t>2/13/2017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A00B6AC-DEB4-4394-A579-BF71D4DC8B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9903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24DFD4-AA66-42AF-B229-8FD943F3276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571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675990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941114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AF9849-6799-4799-B193-EBAAF76EE0A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645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F44E02-EF04-4694-AD67-B5982076DC0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654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847775"/>
      </p:ext>
    </p:extLst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555344"/>
      </p:ext>
    </p:extLst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339406"/>
      </p:ext>
    </p:extLst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A3B0E-F1C1-455C-9B14-C2A7353228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496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359590"/>
      </p:ext>
    </p:extLst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862257"/>
      </p:ext>
    </p:extLst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457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1134836" y="5147579"/>
            <a:ext cx="7886700" cy="676276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3600" b="1" dirty="0" smtClean="0"/>
              <a:t>Chapter 3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90601" y="5918286"/>
            <a:ext cx="8175170" cy="66833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000" b="1" dirty="0" smtClean="0">
                <a:solidFill>
                  <a:schemeClr val="tx1"/>
                </a:solidFill>
              </a:rPr>
              <a:t>Classical school of criminological thought</a:t>
            </a:r>
            <a:endParaRPr lang="en-US" sz="3000" b="1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971" y="0"/>
            <a:ext cx="8305800" cy="510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838200" y="325028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Beccaria’s </a:t>
            </a:r>
            <a:r>
              <a:rPr lang="en-US" sz="3600" dirty="0" smtClean="0">
                <a:solidFill>
                  <a:srgbClr val="CF5716"/>
                </a:solidFill>
              </a:rPr>
              <a:t>ideas </a:t>
            </a:r>
            <a:r>
              <a:rPr lang="en-US" sz="3600" dirty="0">
                <a:solidFill>
                  <a:srgbClr val="CF5716"/>
                </a:solidFill>
              </a:rPr>
              <a:t>on the </a:t>
            </a:r>
            <a:r>
              <a:rPr lang="en-US" sz="3600" dirty="0" smtClean="0">
                <a:solidFill>
                  <a:srgbClr val="CF5716"/>
                </a:solidFill>
              </a:rPr>
              <a:t>death penalty</a:t>
            </a:r>
            <a:endParaRPr lang="en-US" sz="3600" dirty="0">
              <a:solidFill>
                <a:srgbClr val="CF5716"/>
              </a:solidFill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838200" y="1844221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Against the use of capital punishment</a:t>
            </a:r>
          </a:p>
          <a:p>
            <a:pPr eaLnBrk="1" hangingPunct="1"/>
            <a:r>
              <a:rPr lang="en-US" sz="2200" dirty="0" smtClean="0"/>
              <a:t>Reasons</a:t>
            </a:r>
          </a:p>
          <a:p>
            <a:pPr lvl="1"/>
            <a:r>
              <a:rPr lang="en-US" sz="2200" dirty="0" smtClean="0"/>
              <a:t>The use of capital punishment inherently violated the social contract.</a:t>
            </a:r>
          </a:p>
          <a:p>
            <a:pPr lvl="1"/>
            <a:r>
              <a:rPr lang="en-US" sz="2200" dirty="0" smtClean="0"/>
              <a:t>By the government endorsing the death of a citizen, it would provide a negative example to the rest of society.</a:t>
            </a:r>
          </a:p>
          <a:p>
            <a:pPr lvl="1"/>
            <a:r>
              <a:rPr lang="en-US" sz="2200" dirty="0" smtClean="0"/>
              <a:t>Brutalization effect:</a:t>
            </a:r>
          </a:p>
          <a:p>
            <a:pPr lvl="2"/>
            <a:r>
              <a:rPr lang="en-US" sz="2200" dirty="0" smtClean="0"/>
              <a:t>Homicides increase after executions.</a:t>
            </a:r>
          </a:p>
          <a:p>
            <a:pPr lvl="1"/>
            <a:r>
              <a:rPr lang="en-US" sz="2200" dirty="0" smtClean="0"/>
              <a:t>Believed it was a very ineffective deterrent.</a:t>
            </a:r>
          </a:p>
          <a:p>
            <a:pPr lvl="1"/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886700" cy="625474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>
                <a:solidFill>
                  <a:srgbClr val="CF5716"/>
                </a:solidFill>
              </a:rPr>
              <a:t>Three key elements of punishment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875211" y="1981200"/>
            <a:ext cx="7886700" cy="1563732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Celerity or swiftness of punishment</a:t>
            </a:r>
          </a:p>
          <a:p>
            <a:pPr eaLnBrk="1" hangingPunct="1"/>
            <a:r>
              <a:rPr lang="en-US" sz="2200" dirty="0" smtClean="0"/>
              <a:t>Certainty of punishment</a:t>
            </a:r>
          </a:p>
          <a:p>
            <a:pPr eaLnBrk="1" hangingPunct="1"/>
            <a:r>
              <a:rPr lang="en-US" sz="2200" dirty="0" smtClean="0"/>
              <a:t>Severity of punishment</a:t>
            </a:r>
          </a:p>
          <a:p>
            <a:pPr marL="0" indent="0" eaLnBrk="1" hangingPunct="1">
              <a:buNone/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838200" y="320674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Specific and </a:t>
            </a:r>
            <a:r>
              <a:rPr lang="en-US" sz="3600" dirty="0" smtClean="0">
                <a:solidFill>
                  <a:srgbClr val="CF5716"/>
                </a:solidFill>
              </a:rPr>
              <a:t>general deterrence</a:t>
            </a:r>
            <a:endParaRPr lang="en-US" sz="3600" dirty="0">
              <a:solidFill>
                <a:srgbClr val="CF5716"/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838200" y="18288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Specific deterrence</a:t>
            </a:r>
          </a:p>
          <a:p>
            <a:pPr lvl="1"/>
            <a:r>
              <a:rPr lang="en-US" sz="2200" dirty="0" smtClean="0"/>
              <a:t>Punishments that focus primarily on the individual</a:t>
            </a:r>
            <a:endParaRPr lang="en-US" sz="2200" dirty="0"/>
          </a:p>
          <a:p>
            <a:pPr eaLnBrk="1" hangingPunct="1"/>
            <a:r>
              <a:rPr lang="en-US" sz="2200" dirty="0" smtClean="0"/>
              <a:t>General deterrence</a:t>
            </a:r>
          </a:p>
          <a:p>
            <a:pPr lvl="1"/>
            <a:r>
              <a:rPr lang="en-US" sz="2200" dirty="0" smtClean="0"/>
              <a:t>Deterrence of others, regardless of whether the individual criminal is deterred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838200" y="152401"/>
            <a:ext cx="7886700" cy="10668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Impact of Beccaria’s </a:t>
            </a:r>
            <a:r>
              <a:rPr lang="en-US" sz="3600" dirty="0" smtClean="0">
                <a:solidFill>
                  <a:srgbClr val="CF5716"/>
                </a:solidFill>
              </a:rPr>
              <a:t>work</a:t>
            </a:r>
            <a:endParaRPr lang="en-US" sz="3600" dirty="0">
              <a:solidFill>
                <a:srgbClr val="CF5716"/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864326" y="17526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Propositions and theoretical model of deterrence incorporated in many of the newly formed constitutions of countries, most formed after major revolutions</a:t>
            </a:r>
          </a:p>
          <a:p>
            <a:pPr lvl="1"/>
            <a:r>
              <a:rPr lang="en-US" sz="2200" dirty="0" smtClean="0"/>
              <a:t>Most notable was the Constitution and the Bill of Rights of the United States.</a:t>
            </a:r>
          </a:p>
          <a:p>
            <a:r>
              <a:rPr lang="en-US" sz="2200" dirty="0" smtClean="0"/>
              <a:t>The ideology of our system of justice</a:t>
            </a:r>
          </a:p>
          <a:p>
            <a:r>
              <a:rPr lang="en-US" sz="2200" dirty="0" smtClean="0"/>
              <a:t>Theorizing of human decision-making regarding decisions to commit criminal behavior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838200" y="316320"/>
            <a:ext cx="7886700" cy="1325563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Impact of Beccaria’s </a:t>
            </a:r>
            <a:r>
              <a:rPr lang="en-US" dirty="0" smtClean="0">
                <a:solidFill>
                  <a:srgbClr val="CF5716"/>
                </a:solidFill>
              </a:rPr>
              <a:t>work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862149" y="1653948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Jeremy Bentham (1748–1832)</a:t>
            </a:r>
          </a:p>
          <a:p>
            <a:pPr lvl="1"/>
            <a:r>
              <a:rPr lang="en-US" sz="2200" dirty="0" smtClean="0"/>
              <a:t>Hedonistic calculus</a:t>
            </a:r>
          </a:p>
          <a:p>
            <a:pPr lvl="2"/>
            <a:r>
              <a:rPr lang="en-US" sz="2200" dirty="0" smtClean="0"/>
              <a:t>Weighing of pleasure versus pain</a:t>
            </a:r>
          </a:p>
          <a:p>
            <a:pPr lvl="1"/>
            <a:r>
              <a:rPr lang="en-US" sz="2200" dirty="0" smtClean="0"/>
              <a:t>Known for his design of a prison structure known as the </a:t>
            </a:r>
            <a:r>
              <a:rPr lang="en-US" sz="2200" dirty="0" err="1" smtClean="0"/>
              <a:t>Panopticon</a:t>
            </a: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931817" y="457200"/>
            <a:ext cx="7886700" cy="762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F5716"/>
                </a:solidFill>
              </a:rPr>
              <a:t>The neoclassical school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901337" y="18288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Only difference between Neoclassical and Classical Schools </a:t>
            </a:r>
          </a:p>
          <a:p>
            <a:pPr lvl="1"/>
            <a:r>
              <a:rPr lang="en-US" sz="2200" dirty="0" smtClean="0"/>
              <a:t>Neoclassical takes into account contextual circumstances of the individual or situation that allow for increases or decreases in the punishment.</a:t>
            </a:r>
          </a:p>
          <a:p>
            <a:pPr eaLnBrk="1" hangingPunct="1"/>
            <a:r>
              <a:rPr lang="en-US" sz="2200" dirty="0" smtClean="0"/>
              <a:t>Model used by all Western societies in their justice systems.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886700" cy="132556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>
                <a:solidFill>
                  <a:srgbClr val="CF5716"/>
                </a:solidFill>
              </a:rPr>
              <a:t>Loss of dominance of classical/neoclassical theory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855617" y="1905000"/>
            <a:ext cx="7886700" cy="1527175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Lost dominance among academics and scientists in the nineteenth century, especially after Darwin’s publication of </a:t>
            </a:r>
            <a:r>
              <a:rPr lang="en-US" sz="2200" i="1" dirty="0" smtClean="0"/>
              <a:t>The Origin of Species</a:t>
            </a:r>
            <a:r>
              <a:rPr lang="en-US" sz="22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914400" y="228601"/>
            <a:ext cx="7886700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>
                <a:solidFill>
                  <a:srgbClr val="CF5716"/>
                </a:solidFill>
              </a:rPr>
              <a:t>Policy implications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Many policies are based on deterrence theory: the premise that increasing punishment sanctions will deter crime.</a:t>
            </a:r>
          </a:p>
          <a:p>
            <a:pPr lvl="1"/>
            <a:r>
              <a:rPr lang="en-US" sz="2200" dirty="0" smtClean="0"/>
              <a:t>“Three-strikes” laws</a:t>
            </a:r>
          </a:p>
          <a:p>
            <a:pPr lvl="1"/>
            <a:r>
              <a:rPr lang="en-US" sz="2200" dirty="0" smtClean="0"/>
              <a:t>Gang enhancements</a:t>
            </a:r>
          </a:p>
          <a:p>
            <a:pPr lvl="1"/>
            <a:r>
              <a:rPr lang="en-US" sz="2200" dirty="0" smtClean="0"/>
              <a:t>Death penalty</a:t>
            </a:r>
          </a:p>
          <a:p>
            <a:pPr lvl="1"/>
            <a:r>
              <a:rPr lang="en-US" sz="2200" dirty="0" smtClean="0"/>
              <a:t>“Scared straight” programs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886700" cy="132556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>
                <a:solidFill>
                  <a:srgbClr val="CF5716"/>
                </a:solidFill>
              </a:rPr>
              <a:t>Pre-classical perspectives of crime and punishment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People believed that criminal activity was caused by supernatural or religious factors.</a:t>
            </a:r>
            <a:endParaRPr lang="en-US" sz="2200" dirty="0"/>
          </a:p>
          <a:p>
            <a:pPr eaLnBrk="1" hangingPunct="1"/>
            <a:r>
              <a:rPr lang="en-US" sz="2200" dirty="0" smtClean="0"/>
              <a:t>Punishment during the Middle Ages (Dark Ages)</a:t>
            </a:r>
          </a:p>
          <a:p>
            <a:pPr lvl="1"/>
            <a:r>
              <a:rPr lang="en-US" sz="2200" dirty="0" smtClean="0"/>
              <a:t>Beheading</a:t>
            </a:r>
          </a:p>
          <a:p>
            <a:pPr lvl="1"/>
            <a:r>
              <a:rPr lang="en-US" sz="2200" dirty="0" smtClean="0"/>
              <a:t>Torture</a:t>
            </a:r>
          </a:p>
          <a:p>
            <a:pPr lvl="1"/>
            <a:r>
              <a:rPr lang="en-US" sz="2200" dirty="0" smtClean="0"/>
              <a:t>Burning alive at the stake</a:t>
            </a:r>
          </a:p>
          <a:p>
            <a:pPr lvl="1"/>
            <a:r>
              <a:rPr lang="en-US" sz="2200" dirty="0" smtClean="0"/>
              <a:t>Drowning</a:t>
            </a:r>
          </a:p>
          <a:p>
            <a:pPr lvl="1"/>
            <a:r>
              <a:rPr lang="en-US" sz="2200" dirty="0" smtClean="0"/>
              <a:t>Stoning</a:t>
            </a:r>
          </a:p>
          <a:p>
            <a:pPr lvl="1"/>
            <a:r>
              <a:rPr lang="en-US" sz="2200" dirty="0" smtClean="0"/>
              <a:t>Quartering</a:t>
            </a:r>
          </a:p>
        </p:txBody>
      </p:sp>
    </p:spTree>
    <p:extLst>
      <p:ext uri="{BB962C8B-B14F-4D97-AF65-F5344CB8AC3E}">
        <p14:creationId xmlns:p14="http://schemas.microsoft.com/office/powerpoint/2010/main" val="412106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914400" y="304801"/>
            <a:ext cx="7886700" cy="9906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The </a:t>
            </a:r>
            <a:r>
              <a:rPr lang="en-US" sz="3600" dirty="0" smtClean="0">
                <a:solidFill>
                  <a:srgbClr val="CF5716"/>
                </a:solidFill>
              </a:rPr>
              <a:t>age </a:t>
            </a:r>
            <a:r>
              <a:rPr lang="en-US" sz="3600" dirty="0">
                <a:solidFill>
                  <a:srgbClr val="CF5716"/>
                </a:solidFill>
              </a:rPr>
              <a:t>of </a:t>
            </a:r>
            <a:r>
              <a:rPr lang="en-US" sz="3600" dirty="0" smtClean="0">
                <a:solidFill>
                  <a:srgbClr val="CF5716"/>
                </a:solidFill>
              </a:rPr>
              <a:t>enlightenment</a:t>
            </a:r>
            <a:endParaRPr lang="en-US" sz="3600" dirty="0">
              <a:solidFill>
                <a:srgbClr val="CF5716"/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890451" y="18288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Thomas Hobbes </a:t>
            </a:r>
          </a:p>
          <a:p>
            <a:pPr lvl="1"/>
            <a:r>
              <a:rPr lang="en-US" sz="2200" i="1" dirty="0" smtClean="0"/>
              <a:t>Leviathan </a:t>
            </a:r>
            <a:r>
              <a:rPr lang="en-US" sz="2200" dirty="0" smtClean="0"/>
              <a:t>(1651)</a:t>
            </a:r>
          </a:p>
          <a:p>
            <a:pPr lvl="1"/>
            <a:r>
              <a:rPr lang="en-US" sz="2200" dirty="0" smtClean="0"/>
              <a:t>All human beings are rational and therefore have free will.</a:t>
            </a:r>
          </a:p>
          <a:p>
            <a:pPr lvl="1"/>
            <a:r>
              <a:rPr lang="en-US" sz="2200" dirty="0" smtClean="0"/>
              <a:t>Rules that all citizens decide on become laws, and the result of not following them is punishment determined by the democratically instituted government.</a:t>
            </a:r>
          </a:p>
          <a:p>
            <a:r>
              <a:rPr lang="en-US" sz="2200" dirty="0" smtClean="0"/>
              <a:t>Social contract</a:t>
            </a:r>
          </a:p>
          <a:p>
            <a:pPr lvl="1"/>
            <a:r>
              <a:rPr lang="en-US" sz="2200" dirty="0"/>
              <a:t>Agreement of citizens promising to abide by the rules or laws set forth by a given society in return for protection.</a:t>
            </a:r>
          </a:p>
          <a:p>
            <a:pPr marL="274638" lvl="1" indent="0">
              <a:buNone/>
            </a:pP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412106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924800" cy="990600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Shared </a:t>
            </a:r>
            <a:r>
              <a:rPr lang="en-US" sz="3600" dirty="0" smtClean="0">
                <a:solidFill>
                  <a:srgbClr val="CF5716"/>
                </a:solidFill>
              </a:rPr>
              <a:t>beliefs </a:t>
            </a:r>
            <a:r>
              <a:rPr lang="en-US" sz="3600" dirty="0">
                <a:solidFill>
                  <a:srgbClr val="CF5716"/>
                </a:solidFill>
              </a:rPr>
              <a:t>of </a:t>
            </a:r>
            <a:r>
              <a:rPr lang="en-US" sz="3600" dirty="0" smtClean="0">
                <a:solidFill>
                  <a:srgbClr val="CF5716"/>
                </a:solidFill>
              </a:rPr>
              <a:t>enlightenment philosophers</a:t>
            </a:r>
            <a:endParaRPr lang="en-US" sz="3600" dirty="0">
              <a:solidFill>
                <a:srgbClr val="CF5716"/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888274" y="1752600"/>
            <a:ext cx="7886700" cy="4351338"/>
          </a:xfrm>
        </p:spPr>
        <p:txBody>
          <a:bodyPr/>
          <a:lstStyle/>
          <a:p>
            <a:r>
              <a:rPr lang="en-US" sz="2200" dirty="0" smtClean="0"/>
              <a:t>The </a:t>
            </a:r>
            <a:r>
              <a:rPr lang="en-US" sz="2200" dirty="0"/>
              <a:t>social contract </a:t>
            </a:r>
            <a:endParaRPr lang="en-US" sz="2200" dirty="0" smtClean="0"/>
          </a:p>
          <a:p>
            <a:r>
              <a:rPr lang="en-US" sz="2200" dirty="0" smtClean="0"/>
              <a:t>The </a:t>
            </a:r>
            <a:r>
              <a:rPr lang="en-US" sz="2200" dirty="0"/>
              <a:t>idea that people invest in the laws of their </a:t>
            </a:r>
            <a:r>
              <a:rPr lang="en-US" sz="2200" dirty="0" smtClean="0"/>
              <a:t>society</a:t>
            </a:r>
          </a:p>
          <a:p>
            <a:r>
              <a:rPr lang="en-US" sz="2200" dirty="0" smtClean="0"/>
              <a:t>Each </a:t>
            </a:r>
            <a:r>
              <a:rPr lang="en-US" sz="2200" dirty="0"/>
              <a:t>individual should have a say in the government, especially that of the justice system.</a:t>
            </a:r>
          </a:p>
          <a:p>
            <a:r>
              <a:rPr lang="en-US" sz="2200" dirty="0" smtClean="0"/>
              <a:t>Fairness </a:t>
            </a:r>
            <a:r>
              <a:rPr lang="en-US" sz="2200" dirty="0"/>
              <a:t>in determining who was </a:t>
            </a:r>
            <a:r>
              <a:rPr lang="en-US" sz="2200" dirty="0" smtClean="0"/>
              <a:t>guilty and punishments.  </a:t>
            </a:r>
            <a:endParaRPr lang="en-US" sz="2200" dirty="0"/>
          </a:p>
          <a:p>
            <a:r>
              <a:rPr lang="en-US" sz="2200" dirty="0" smtClean="0"/>
              <a:t>Human </a:t>
            </a:r>
            <a:r>
              <a:rPr lang="en-US" sz="2200" dirty="0"/>
              <a:t>beings are rational, and therefore have free will. 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02684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914400" y="294549"/>
            <a:ext cx="5715000" cy="772252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F5716"/>
                </a:solidFill>
              </a:rPr>
              <a:t>The classical school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7886700" cy="1981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Cesare Beccaria</a:t>
            </a:r>
          </a:p>
          <a:p>
            <a:pPr lvl="1"/>
            <a:r>
              <a:rPr lang="en-US" sz="2200" dirty="0" smtClean="0"/>
              <a:t>Father of Criminal Justice, the Classical School of Criminology, and Deterrence Theory</a:t>
            </a:r>
          </a:p>
          <a:p>
            <a:pPr lvl="1"/>
            <a:r>
              <a:rPr lang="en-US" sz="2200" dirty="0" smtClean="0"/>
              <a:t>Wrote </a:t>
            </a:r>
            <a:r>
              <a:rPr lang="en-US" sz="2200" i="1" dirty="0" smtClean="0"/>
              <a:t>On Crimes and Punishments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886700" cy="1142999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Influences on </a:t>
            </a:r>
            <a:r>
              <a:rPr lang="en-US" sz="3600" dirty="0" smtClean="0">
                <a:solidFill>
                  <a:srgbClr val="CF5716"/>
                </a:solidFill>
              </a:rPr>
              <a:t>Beccaria </a:t>
            </a:r>
            <a:r>
              <a:rPr lang="en-US" sz="3600" dirty="0">
                <a:solidFill>
                  <a:srgbClr val="CF5716"/>
                </a:solidFill>
              </a:rPr>
              <a:t>and </a:t>
            </a:r>
            <a:r>
              <a:rPr lang="en-US" sz="3600" dirty="0" smtClean="0">
                <a:solidFill>
                  <a:srgbClr val="CF5716"/>
                </a:solidFill>
              </a:rPr>
              <a:t>his writings</a:t>
            </a:r>
            <a:endParaRPr lang="en-US" sz="3600" dirty="0">
              <a:solidFill>
                <a:srgbClr val="CF5716"/>
              </a:solidFill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838200" y="18288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Citizens give up certain rights in order to receive protection from the state or government.</a:t>
            </a:r>
          </a:p>
          <a:p>
            <a:pPr eaLnBrk="1" hangingPunct="1"/>
            <a:r>
              <a:rPr lang="en-US" sz="2200" dirty="0" smtClean="0"/>
              <a:t>Acts or punishments by the government that violate the overall sense of unity will not be accepted by the populace.</a:t>
            </a:r>
          </a:p>
          <a:p>
            <a:r>
              <a:rPr lang="en-US" sz="2200" dirty="0"/>
              <a:t>Utilitarianism</a:t>
            </a:r>
          </a:p>
          <a:p>
            <a:pPr eaLnBrk="1" hangingPunct="1"/>
            <a:r>
              <a:rPr lang="en-US" sz="2200" dirty="0" smtClean="0"/>
              <a:t>The emphasis of free will and individual choice is also key to his propositions and theorizing.</a:t>
            </a:r>
          </a:p>
          <a:p>
            <a:pPr marL="0" indent="0" eaLnBrk="1" hangingPunct="1">
              <a:buNone/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838200" y="320674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Beccaria’s p</a:t>
            </a:r>
            <a:r>
              <a:rPr lang="en-US" sz="3600" dirty="0" smtClean="0">
                <a:solidFill>
                  <a:srgbClr val="CF5716"/>
                </a:solidFill>
              </a:rPr>
              <a:t>roposed reforms </a:t>
            </a:r>
            <a:r>
              <a:rPr lang="en-US" sz="3600" dirty="0">
                <a:solidFill>
                  <a:srgbClr val="CF5716"/>
                </a:solidFill>
              </a:rPr>
              <a:t>and </a:t>
            </a:r>
            <a:r>
              <a:rPr lang="en-US" sz="3600" dirty="0" smtClean="0">
                <a:solidFill>
                  <a:srgbClr val="CF5716"/>
                </a:solidFill>
              </a:rPr>
              <a:t>ideas </a:t>
            </a:r>
            <a:r>
              <a:rPr lang="en-US" sz="3600" dirty="0">
                <a:solidFill>
                  <a:srgbClr val="CF5716"/>
                </a:solidFill>
              </a:rPr>
              <a:t>of </a:t>
            </a:r>
            <a:r>
              <a:rPr lang="en-US" sz="3600" dirty="0" smtClean="0">
                <a:solidFill>
                  <a:srgbClr val="CF5716"/>
                </a:solidFill>
              </a:rPr>
              <a:t>justice</a:t>
            </a:r>
            <a:endParaRPr lang="en-US" sz="3600" dirty="0">
              <a:solidFill>
                <a:srgbClr val="CF5716"/>
              </a:solidFill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838200" y="1860459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For a given act, a given punishment should be given by law, regardless of the contextual circumstances.</a:t>
            </a:r>
          </a:p>
          <a:p>
            <a:r>
              <a:rPr lang="en-US" sz="2200" dirty="0" smtClean="0"/>
              <a:t>Beccaria’s propositions focus </a:t>
            </a:r>
            <a:r>
              <a:rPr lang="en-US" sz="2200" dirty="0"/>
              <a:t>only on the </a:t>
            </a:r>
            <a:r>
              <a:rPr lang="en-US" sz="2200" dirty="0" smtClean="0"/>
              <a:t>actus reus because an act against society, </a:t>
            </a:r>
            <a:r>
              <a:rPr lang="en-US" sz="2200" dirty="0"/>
              <a:t>he </a:t>
            </a:r>
            <a:r>
              <a:rPr lang="en-US" sz="2200" dirty="0" smtClean="0"/>
              <a:t>claimed, was just as harmful, regardless of the intent, or mens rea.</a:t>
            </a:r>
          </a:p>
          <a:p>
            <a:pPr marL="0" indent="0" eaLnBrk="1" hangingPunct="1">
              <a:buNone/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Beccaria’s </a:t>
            </a:r>
            <a:r>
              <a:rPr lang="en-US" sz="3600" dirty="0" smtClean="0">
                <a:solidFill>
                  <a:srgbClr val="CF5716"/>
                </a:solidFill>
              </a:rPr>
              <a:t>proposed reforms </a:t>
            </a:r>
            <a:r>
              <a:rPr lang="en-US" sz="3600" dirty="0">
                <a:solidFill>
                  <a:srgbClr val="CF5716"/>
                </a:solidFill>
              </a:rPr>
              <a:t>and </a:t>
            </a:r>
            <a:r>
              <a:rPr lang="en-US" sz="3600" dirty="0" smtClean="0">
                <a:solidFill>
                  <a:srgbClr val="CF5716"/>
                </a:solidFill>
              </a:rPr>
              <a:t>ideas </a:t>
            </a:r>
            <a:r>
              <a:rPr lang="en-US" sz="3600" dirty="0">
                <a:solidFill>
                  <a:srgbClr val="CF5716"/>
                </a:solidFill>
              </a:rPr>
              <a:t>of </a:t>
            </a:r>
            <a:r>
              <a:rPr lang="en-US" sz="3600" dirty="0" smtClean="0">
                <a:solidFill>
                  <a:srgbClr val="CF5716"/>
                </a:solidFill>
              </a:rPr>
              <a:t>justice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838200" y="1865268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Proposed to do away with practices that were common in “justice” systems at the time he wrote.</a:t>
            </a:r>
          </a:p>
          <a:p>
            <a:pPr lvl="1"/>
            <a:r>
              <a:rPr lang="en-US" sz="2200" dirty="0" smtClean="0"/>
              <a:t>Secret accusations should not be allowed, witnesses should be able to be confronted and cross-examined.</a:t>
            </a:r>
          </a:p>
          <a:p>
            <a:r>
              <a:rPr lang="en-US" sz="2200" dirty="0" smtClean="0"/>
              <a:t>Beccaria also claimed that torture should not be used against defendants.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838200" y="320674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Beccaria’s </a:t>
            </a:r>
            <a:r>
              <a:rPr lang="en-US" sz="3600" dirty="0" smtClean="0">
                <a:solidFill>
                  <a:srgbClr val="CF5716"/>
                </a:solidFill>
              </a:rPr>
              <a:t>proposed reforms </a:t>
            </a:r>
            <a:r>
              <a:rPr lang="en-US" sz="3600" dirty="0">
                <a:solidFill>
                  <a:srgbClr val="CF5716"/>
                </a:solidFill>
              </a:rPr>
              <a:t>and </a:t>
            </a:r>
            <a:r>
              <a:rPr lang="en-US" sz="3600" dirty="0" smtClean="0">
                <a:solidFill>
                  <a:srgbClr val="CF5716"/>
                </a:solidFill>
              </a:rPr>
              <a:t>ideas </a:t>
            </a:r>
            <a:r>
              <a:rPr lang="en-US" sz="3600" dirty="0">
                <a:solidFill>
                  <a:srgbClr val="CF5716"/>
                </a:solidFill>
              </a:rPr>
              <a:t>of </a:t>
            </a:r>
            <a:r>
              <a:rPr lang="en-US" sz="3600" dirty="0" smtClean="0">
                <a:solidFill>
                  <a:srgbClr val="CF5716"/>
                </a:solidFill>
              </a:rPr>
              <a:t>justice</a:t>
            </a:r>
            <a:endParaRPr lang="en-US" sz="3600" dirty="0">
              <a:solidFill>
                <a:srgbClr val="CF5716"/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914400" y="1797322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Defendants should be tried by fellow citizens or peers, not by judges.</a:t>
            </a:r>
          </a:p>
          <a:p>
            <a:pPr eaLnBrk="1" hangingPunct="1"/>
            <a:r>
              <a:rPr lang="en-US" sz="2200" dirty="0" smtClean="0"/>
              <a:t>Emphasis was placed on making the justice system, particularly the laws and decisions made in processing, more public and understood.</a:t>
            </a:r>
          </a:p>
          <a:p>
            <a:pPr eaLnBrk="1" hangingPunct="1"/>
            <a:r>
              <a:rPr lang="en-US" sz="2200" dirty="0" smtClean="0"/>
              <a:t>The surest but most difficult way to prevent crimes is by perfecting education.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643</TotalTime>
  <Words>721</Words>
  <Application>Microsoft Office PowerPoint</Application>
  <PresentationFormat>On-screen Show (4:3)</PresentationFormat>
  <Paragraphs>83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Presentation1</vt:lpstr>
      <vt:lpstr>Chapter 3</vt:lpstr>
      <vt:lpstr>Pre-classical perspectives of crime and punishment</vt:lpstr>
      <vt:lpstr>The age of enlightenment</vt:lpstr>
      <vt:lpstr>Shared beliefs of enlightenment philosophers</vt:lpstr>
      <vt:lpstr>The classical school</vt:lpstr>
      <vt:lpstr>Influences on Beccaria and his writings</vt:lpstr>
      <vt:lpstr>Beccaria’s proposed reforms and ideas of justice</vt:lpstr>
      <vt:lpstr>Beccaria’s proposed reforms and ideas of justice</vt:lpstr>
      <vt:lpstr>Beccaria’s proposed reforms and ideas of justice</vt:lpstr>
      <vt:lpstr>Beccaria’s ideas on the death penalty</vt:lpstr>
      <vt:lpstr>Three key elements of punishment</vt:lpstr>
      <vt:lpstr>Specific and general deterrence</vt:lpstr>
      <vt:lpstr>Impact of Beccaria’s work</vt:lpstr>
      <vt:lpstr>Impact of Beccaria’s work</vt:lpstr>
      <vt:lpstr>The neoclassical school</vt:lpstr>
      <vt:lpstr>Loss of dominance of classical/neoclassical theory</vt:lpstr>
      <vt:lpstr>Policy implications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LeAnn</dc:creator>
  <cp:lastModifiedBy>SageUser</cp:lastModifiedBy>
  <cp:revision>48</cp:revision>
  <dcterms:created xsi:type="dcterms:W3CDTF">2013-03-02T03:04:06Z</dcterms:created>
  <dcterms:modified xsi:type="dcterms:W3CDTF">2017-02-13T16:01:58Z</dcterms:modified>
</cp:coreProperties>
</file>